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57" r:id="rId3"/>
    <p:sldId id="260" r:id="rId4"/>
    <p:sldId id="295" r:id="rId5"/>
    <p:sldId id="296" r:id="rId6"/>
    <p:sldId id="297" r:id="rId7"/>
    <p:sldId id="278" r:id="rId8"/>
    <p:sldId id="281" r:id="rId9"/>
    <p:sldId id="301" r:id="rId10"/>
    <p:sldId id="280" r:id="rId11"/>
    <p:sldId id="305" r:id="rId12"/>
    <p:sldId id="313" r:id="rId13"/>
    <p:sldId id="309" r:id="rId14"/>
    <p:sldId id="314" r:id="rId15"/>
    <p:sldId id="310" r:id="rId16"/>
    <p:sldId id="307" r:id="rId17"/>
    <p:sldId id="315" r:id="rId18"/>
    <p:sldId id="316" r:id="rId19"/>
  </p:sldIdLst>
  <p:sldSz cx="12192000" cy="6858000"/>
  <p:notesSz cx="7104063" cy="10234613"/>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zh-TW" altLang="en-US"/>
          </a:p>
        </p:txBody>
      </p:sp>
      <p:sp>
        <p:nvSpPr>
          <p:cNvPr id="3" name="日期版面配置區 2"/>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3C51A57A-8A2D-441A-BE42-F550D286BB70}" type="datetimeFigureOut">
              <a:rPr lang="zh-TW" altLang="en-US" smtClean="0"/>
              <a:t>2019/9/25</a:t>
            </a:fld>
            <a:endParaRPr lang="zh-TW" altLang="en-US"/>
          </a:p>
        </p:txBody>
      </p:sp>
      <p:sp>
        <p:nvSpPr>
          <p:cNvPr id="4" name="頁尾版面配置區 3"/>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zh-TW" altLang="en-US"/>
          </a:p>
        </p:txBody>
      </p:sp>
      <p:sp>
        <p:nvSpPr>
          <p:cNvPr id="5" name="投影片編號版面配置區 4"/>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96FD18F4-A794-4823-AF25-121BA93426D9}" type="slidenum">
              <a:rPr lang="zh-TW" altLang="en-US" smtClean="0"/>
              <a:t>‹#›</a:t>
            </a:fld>
            <a:endParaRPr lang="zh-TW" altLang="en-US"/>
          </a:p>
        </p:txBody>
      </p:sp>
    </p:spTree>
    <p:extLst>
      <p:ext uri="{BB962C8B-B14F-4D97-AF65-F5344CB8AC3E}">
        <p14:creationId xmlns:p14="http://schemas.microsoft.com/office/powerpoint/2010/main" val="403207574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524000" y="1122363"/>
            <a:ext cx="9144000" cy="2387600"/>
          </a:xfrm>
        </p:spPr>
        <p:txBody>
          <a:bodyPr anchor="b"/>
          <a:lstStyle>
            <a:lvl1pPr algn="ctr">
              <a:defRPr sz="60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244633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1610164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8724900" y="365125"/>
            <a:ext cx="2628900"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838200" y="365125"/>
            <a:ext cx="7734300"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1635281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1485810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831850" y="1709738"/>
            <a:ext cx="10515600" cy="2852737"/>
          </a:xfrm>
        </p:spPr>
        <p:txBody>
          <a:bodyPr anchor="b"/>
          <a:lstStyle>
            <a:lvl1pPr>
              <a:defRPr sz="60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3613720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838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6172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2975347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839788" y="365125"/>
            <a:ext cx="105156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內容版面配置區 3"/>
          <p:cNvSpPr>
            <a:spLocks noGrp="1"/>
          </p:cNvSpPr>
          <p:nvPr>
            <p:ph sz="half" idx="2"/>
          </p:nvPr>
        </p:nvSpPr>
        <p:spPr>
          <a:xfrm>
            <a:off x="839788" y="2505075"/>
            <a:ext cx="5157787"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內容版面配置區 5"/>
          <p:cNvSpPr>
            <a:spLocks noGrp="1"/>
          </p:cNvSpPr>
          <p:nvPr>
            <p:ph sz="quarter" idx="4"/>
          </p:nvPr>
        </p:nvSpPr>
        <p:spPr>
          <a:xfrm>
            <a:off x="6172200" y="2505075"/>
            <a:ext cx="5183188"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286529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621445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3011055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37714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9EBA27CE-F1F6-4776-BCD1-933D287A54A2}" type="datetimeFigureOut">
              <a:rPr lang="zh-TW" altLang="en-US" smtClean="0"/>
              <a:t>2019/9/25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3408642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A27CE-F1F6-4776-BCD1-933D287A54A2}" type="datetimeFigureOut">
              <a:rPr lang="zh-TW" altLang="en-US" smtClean="0"/>
              <a:t>2019/9/25</a:t>
            </a:fld>
            <a:endParaRPr lang="zh-TW" alt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9279B4-5A41-4A13-AA6B-9495AFA8CBC4}" type="slidenum">
              <a:rPr lang="zh-TW" altLang="en-US" smtClean="0"/>
              <a:t>‹#›</a:t>
            </a:fld>
            <a:endParaRPr lang="zh-TW" altLang="en-US"/>
          </a:p>
        </p:txBody>
      </p:sp>
    </p:spTree>
    <p:extLst>
      <p:ext uri="{BB962C8B-B14F-4D97-AF65-F5344CB8AC3E}">
        <p14:creationId xmlns:p14="http://schemas.microsoft.com/office/powerpoint/2010/main" val="571343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fontScale="90000"/>
          </a:bodyPr>
          <a:lstStyle/>
          <a:p>
            <a:r>
              <a:rPr lang="en-US" altLang="zh-TW" dirty="0" smtClean="0"/>
              <a:t>Introduction to radio frequency and wireless communications</a:t>
            </a:r>
            <a:endParaRPr lang="zh-TW" altLang="en-US" dirty="0"/>
          </a:p>
        </p:txBody>
      </p:sp>
      <p:sp>
        <p:nvSpPr>
          <p:cNvPr id="3" name="副標題 2"/>
          <p:cNvSpPr>
            <a:spLocks noGrp="1"/>
          </p:cNvSpPr>
          <p:nvPr>
            <p:ph type="subTitle" idx="1"/>
          </p:nvPr>
        </p:nvSpPr>
        <p:spPr/>
        <p:txBody>
          <a:bodyPr>
            <a:normAutofit lnSpcReduction="10000"/>
          </a:bodyPr>
          <a:lstStyle/>
          <a:p>
            <a:endParaRPr lang="en-US" altLang="zh-TW" dirty="0" smtClean="0"/>
          </a:p>
          <a:p>
            <a:endParaRPr lang="en-US" altLang="zh-TW" dirty="0"/>
          </a:p>
          <a:p>
            <a:endParaRPr lang="en-US" altLang="zh-TW" dirty="0" smtClean="0"/>
          </a:p>
          <a:p>
            <a:r>
              <a:rPr lang="en-US" altLang="zh-TW" dirty="0" smtClean="0"/>
              <a:t>San</a:t>
            </a:r>
            <a:endParaRPr lang="zh-TW" altLang="en-US" dirty="0"/>
          </a:p>
        </p:txBody>
      </p:sp>
    </p:spTree>
    <p:extLst>
      <p:ext uri="{BB962C8B-B14F-4D97-AF65-F5344CB8AC3E}">
        <p14:creationId xmlns:p14="http://schemas.microsoft.com/office/powerpoint/2010/main" val="31267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Transmitter</a:t>
            </a:r>
            <a:endParaRPr lang="zh-TW" altLang="en-US" dirty="0"/>
          </a:p>
        </p:txBody>
      </p:sp>
      <p:pic>
        <p:nvPicPr>
          <p:cNvPr id="7" name="內容版面配置區 6"/>
          <p:cNvPicPr>
            <a:picLocks noGrp="1" noChangeAspect="1"/>
          </p:cNvPicPr>
          <p:nvPr>
            <p:ph idx="1"/>
          </p:nvPr>
        </p:nvPicPr>
        <p:blipFill>
          <a:blip r:embed="rId2"/>
          <a:stretch>
            <a:fillRect/>
          </a:stretch>
        </p:blipFill>
        <p:spPr>
          <a:xfrm>
            <a:off x="3334482" y="1382957"/>
            <a:ext cx="6381017" cy="5264028"/>
          </a:xfrm>
          <a:prstGeom prst="rect">
            <a:avLst/>
          </a:prstGeom>
        </p:spPr>
      </p:pic>
    </p:spTree>
    <p:extLst>
      <p:ext uri="{BB962C8B-B14F-4D97-AF65-F5344CB8AC3E}">
        <p14:creationId xmlns:p14="http://schemas.microsoft.com/office/powerpoint/2010/main" val="794914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Transmitter</a:t>
            </a:r>
            <a:r>
              <a:rPr lang="zh-TW" altLang="en-US" dirty="0" smtClean="0"/>
              <a:t> </a:t>
            </a:r>
            <a:endParaRPr lang="zh-TW" altLang="en-US" dirty="0"/>
          </a:p>
        </p:txBody>
      </p:sp>
      <p:sp>
        <p:nvSpPr>
          <p:cNvPr id="3" name="內容版面配置區 2"/>
          <p:cNvSpPr>
            <a:spLocks noGrp="1"/>
          </p:cNvSpPr>
          <p:nvPr>
            <p:ph idx="1"/>
          </p:nvPr>
        </p:nvSpPr>
        <p:spPr/>
        <p:txBody>
          <a:bodyPr/>
          <a:lstStyle/>
          <a:p>
            <a:r>
              <a:rPr lang="en-US" altLang="zh-TW" dirty="0"/>
              <a:t>The main components of </a:t>
            </a:r>
            <a:r>
              <a:rPr lang="en-US" altLang="zh-TW" dirty="0" smtClean="0"/>
              <a:t>transmitter are the Power Amplifier</a:t>
            </a:r>
            <a:r>
              <a:rPr lang="en-US" altLang="zh-TW" dirty="0"/>
              <a:t>, </a:t>
            </a:r>
            <a:r>
              <a:rPr lang="en-US" altLang="zh-TW" dirty="0" smtClean="0"/>
              <a:t>Up Conversion Mixer</a:t>
            </a:r>
            <a:r>
              <a:rPr lang="en-US" altLang="zh-TW" dirty="0"/>
              <a:t>, </a:t>
            </a:r>
            <a:r>
              <a:rPr lang="en-US" altLang="zh-TW" dirty="0" smtClean="0"/>
              <a:t>Oscillator </a:t>
            </a:r>
            <a:r>
              <a:rPr lang="en-US" altLang="zh-TW" dirty="0"/>
              <a:t>and Variable </a:t>
            </a:r>
            <a:r>
              <a:rPr lang="en-US" altLang="zh-TW" dirty="0" smtClean="0"/>
              <a:t>Gain </a:t>
            </a:r>
            <a:r>
              <a:rPr lang="en-US" altLang="zh-TW" dirty="0"/>
              <a:t>Amplifiers</a:t>
            </a:r>
            <a:r>
              <a:rPr lang="en-US" altLang="zh-TW" dirty="0" smtClean="0"/>
              <a:t>.</a:t>
            </a:r>
          </a:p>
          <a:p>
            <a:r>
              <a:rPr lang="en-US" altLang="zh-TW" dirty="0"/>
              <a:t>Power Amplifier </a:t>
            </a:r>
            <a:r>
              <a:rPr lang="en-US" altLang="zh-TW" dirty="0" smtClean="0"/>
              <a:t>:</a:t>
            </a:r>
            <a:r>
              <a:rPr lang="zh-TW" altLang="en-US" dirty="0" smtClean="0"/>
              <a:t> </a:t>
            </a:r>
            <a:r>
              <a:rPr lang="en-US" altLang="zh-TW" sz="2000" dirty="0"/>
              <a:t>A radio frequency power amplifier is a type of electronic amplifier that converts a low-power radio-frequency signal into a higher power signal. </a:t>
            </a:r>
            <a:endParaRPr lang="en-US" altLang="zh-TW" sz="2000" dirty="0" smtClean="0"/>
          </a:p>
          <a:p>
            <a:r>
              <a:rPr lang="en-US" altLang="zh-TW" dirty="0"/>
              <a:t>Up Conversion Mixer </a:t>
            </a:r>
            <a:r>
              <a:rPr lang="en-US" altLang="zh-TW" dirty="0" smtClean="0"/>
              <a:t>:</a:t>
            </a:r>
            <a:r>
              <a:rPr lang="zh-TW" altLang="en-US" dirty="0" smtClean="0"/>
              <a:t> </a:t>
            </a:r>
            <a:r>
              <a:rPr lang="en-US" altLang="zh-TW" sz="2000" dirty="0" smtClean="0"/>
              <a:t>A up-conversion </a:t>
            </a:r>
            <a:r>
              <a:rPr lang="en-US" altLang="zh-TW" sz="2000" dirty="0"/>
              <a:t>mixer is a device that converts </a:t>
            </a:r>
            <a:r>
              <a:rPr lang="en-US" altLang="zh-TW" sz="2000" dirty="0" smtClean="0"/>
              <a:t>low </a:t>
            </a:r>
            <a:r>
              <a:rPr lang="en-US" altLang="zh-TW" sz="2000" dirty="0"/>
              <a:t>frequency signals into </a:t>
            </a:r>
            <a:r>
              <a:rPr lang="en-US" altLang="zh-TW" sz="2000" dirty="0" smtClean="0"/>
              <a:t>high </a:t>
            </a:r>
            <a:r>
              <a:rPr lang="en-US" altLang="zh-TW" sz="2000" dirty="0"/>
              <a:t>frequency signals.</a:t>
            </a:r>
            <a:endParaRPr lang="en-US" altLang="zh-TW" sz="2000" dirty="0" smtClean="0"/>
          </a:p>
          <a:p>
            <a:r>
              <a:rPr lang="en-US" altLang="zh-TW" dirty="0" smtClean="0"/>
              <a:t>Oscillator</a:t>
            </a:r>
            <a:r>
              <a:rPr lang="zh-TW" altLang="en-US" dirty="0" smtClean="0"/>
              <a:t> </a:t>
            </a:r>
            <a:r>
              <a:rPr lang="en-US" altLang="zh-TW" dirty="0" smtClean="0"/>
              <a:t>:</a:t>
            </a:r>
            <a:r>
              <a:rPr lang="zh-TW" altLang="en-US" dirty="0" smtClean="0"/>
              <a:t> </a:t>
            </a:r>
            <a:r>
              <a:rPr lang="en-US" altLang="zh-TW" sz="2000" dirty="0" smtClean="0"/>
              <a:t>An </a:t>
            </a:r>
            <a:r>
              <a:rPr lang="en-US" altLang="zh-TW" sz="2000" dirty="0"/>
              <a:t>electronic oscillator is an electronic circuit that produces a periodic signal</a:t>
            </a:r>
            <a:r>
              <a:rPr lang="en-US" altLang="zh-TW" sz="2000" dirty="0" smtClean="0"/>
              <a:t>.</a:t>
            </a:r>
          </a:p>
          <a:p>
            <a:r>
              <a:rPr lang="en-US" altLang="zh-TW" dirty="0"/>
              <a:t>Variable Gain </a:t>
            </a:r>
            <a:r>
              <a:rPr lang="en-US" altLang="zh-TW" dirty="0" smtClean="0"/>
              <a:t>Amplifiers</a:t>
            </a:r>
            <a:r>
              <a:rPr lang="zh-TW" altLang="en-US" dirty="0" smtClean="0"/>
              <a:t> </a:t>
            </a:r>
            <a:r>
              <a:rPr lang="en-US" altLang="zh-TW" dirty="0" smtClean="0"/>
              <a:t>:</a:t>
            </a:r>
            <a:r>
              <a:rPr lang="zh-TW" altLang="en-US" dirty="0" smtClean="0"/>
              <a:t> </a:t>
            </a:r>
            <a:r>
              <a:rPr lang="en-US" altLang="zh-TW" sz="2000" dirty="0"/>
              <a:t>A variable-gain amplifier is an active device that varies its gain depending on a control </a:t>
            </a:r>
            <a:r>
              <a:rPr lang="en-US" altLang="zh-TW" sz="2000" dirty="0" smtClean="0"/>
              <a:t>voltage.</a:t>
            </a:r>
            <a:endParaRPr lang="zh-TW" altLang="en-US" sz="2000" dirty="0"/>
          </a:p>
        </p:txBody>
      </p:sp>
    </p:spTree>
    <p:extLst>
      <p:ext uri="{BB962C8B-B14F-4D97-AF65-F5344CB8AC3E}">
        <p14:creationId xmlns:p14="http://schemas.microsoft.com/office/powerpoint/2010/main" val="1771404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Two-Port </a:t>
            </a:r>
            <a:r>
              <a:rPr lang="en-US" altLang="zh-TW" dirty="0" smtClean="0"/>
              <a:t>Network</a:t>
            </a:r>
            <a:endParaRPr lang="zh-TW" altLang="en-US" dirty="0"/>
          </a:p>
        </p:txBody>
      </p:sp>
      <p:sp>
        <p:nvSpPr>
          <p:cNvPr id="3" name="內容版面配置區 2"/>
          <p:cNvSpPr>
            <a:spLocks noGrp="1"/>
          </p:cNvSpPr>
          <p:nvPr>
            <p:ph idx="1"/>
          </p:nvPr>
        </p:nvSpPr>
        <p:spPr/>
        <p:txBody>
          <a:bodyPr/>
          <a:lstStyle/>
          <a:p>
            <a:r>
              <a:rPr lang="en-US" altLang="zh-TW" dirty="0" smtClean="0"/>
              <a:t>The two-port network </a:t>
            </a:r>
            <a:r>
              <a:rPr lang="en-US" altLang="zh-TW" dirty="0"/>
              <a:t>circuit can be defined as a two-port network, whether it is a receiver circuit or a transmitter circuit.</a:t>
            </a:r>
            <a:endParaRPr lang="zh-TW" altLang="en-US" dirty="0"/>
          </a:p>
        </p:txBody>
      </p:sp>
      <p:sp>
        <p:nvSpPr>
          <p:cNvPr id="4" name="Rectangle 2"/>
          <p:cNvSpPr>
            <a:spLocks noChangeArrowheads="1"/>
          </p:cNvSpPr>
          <p:nvPr/>
        </p:nvSpPr>
        <p:spPr bwMode="auto">
          <a:xfrm flipV="1">
            <a:off x="4475285" y="2461845"/>
            <a:ext cx="950742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TW" altLang="en-US"/>
          </a:p>
        </p:txBody>
      </p:sp>
      <p:graphicFrame>
        <p:nvGraphicFramePr>
          <p:cNvPr id="5" name="物件 4"/>
          <p:cNvGraphicFramePr>
            <a:graphicFrameLocks noChangeAspect="1"/>
          </p:cNvGraphicFramePr>
          <p:nvPr>
            <p:extLst>
              <p:ext uri="{D42A27DB-BD31-4B8C-83A1-F6EECF244321}">
                <p14:modId xmlns:p14="http://schemas.microsoft.com/office/powerpoint/2010/main" val="3724696973"/>
              </p:ext>
            </p:extLst>
          </p:nvPr>
        </p:nvGraphicFramePr>
        <p:xfrm>
          <a:off x="3489166" y="2841812"/>
          <a:ext cx="4004288" cy="3839609"/>
        </p:xfrm>
        <a:graphic>
          <a:graphicData uri="http://schemas.openxmlformats.org/presentationml/2006/ole">
            <mc:AlternateContent xmlns:mc="http://schemas.openxmlformats.org/markup-compatibility/2006">
              <mc:Choice xmlns:v="urn:schemas-microsoft-com:vml" Requires="v">
                <p:oleObj spid="_x0000_s1123" r:id="rId3" imgW="4404431" imgH="4221276" progId="Visio.Drawing.15">
                  <p:embed/>
                </p:oleObj>
              </mc:Choice>
              <mc:Fallback>
                <p:oleObj r:id="rId3" imgW="4404431" imgH="4221276"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9166" y="2841812"/>
                        <a:ext cx="4004288" cy="3839609"/>
                      </a:xfrm>
                      <a:prstGeom prst="rect">
                        <a:avLst/>
                      </a:prstGeom>
                      <a:noFill/>
                    </p:spPr>
                  </p:pic>
                </p:oleObj>
              </mc:Fallback>
            </mc:AlternateContent>
          </a:graphicData>
        </a:graphic>
      </p:graphicFrame>
    </p:spTree>
    <p:extLst>
      <p:ext uri="{BB962C8B-B14F-4D97-AF65-F5344CB8AC3E}">
        <p14:creationId xmlns:p14="http://schemas.microsoft.com/office/powerpoint/2010/main" val="2380825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The physical meaning of the S parameter</a:t>
            </a:r>
            <a:endParaRPr lang="zh-TW" altLang="en-US" dirty="0"/>
          </a:p>
        </p:txBody>
      </p:sp>
      <p:sp>
        <p:nvSpPr>
          <p:cNvPr id="3" name="內容版面配置區 2"/>
          <p:cNvSpPr>
            <a:spLocks noGrp="1"/>
          </p:cNvSpPr>
          <p:nvPr>
            <p:ph idx="1"/>
          </p:nvPr>
        </p:nvSpPr>
        <p:spPr/>
        <p:txBody>
          <a:bodyPr>
            <a:normAutofit lnSpcReduction="10000"/>
          </a:bodyPr>
          <a:lstStyle/>
          <a:p>
            <a:r>
              <a:rPr lang="en-US" altLang="zh-TW" dirty="0" smtClean="0"/>
              <a:t>S parameter :</a:t>
            </a:r>
          </a:p>
          <a:p>
            <a:r>
              <a:rPr lang="en-US" altLang="zh-TW" dirty="0"/>
              <a:t>S11 is the reflection coefficient at port </a:t>
            </a:r>
            <a:r>
              <a:rPr lang="en-US" altLang="zh-TW" dirty="0" smtClean="0"/>
              <a:t>1.</a:t>
            </a:r>
            <a:endParaRPr lang="en-US" altLang="zh-TW" dirty="0"/>
          </a:p>
          <a:p>
            <a:r>
              <a:rPr lang="en-US" altLang="zh-TW" dirty="0"/>
              <a:t>S22 is the reflection </a:t>
            </a:r>
            <a:r>
              <a:rPr lang="en-US" altLang="zh-TW" dirty="0" smtClean="0"/>
              <a:t>coefficient </a:t>
            </a:r>
            <a:r>
              <a:rPr lang="en-US" altLang="zh-TW" dirty="0"/>
              <a:t>at port </a:t>
            </a:r>
            <a:r>
              <a:rPr lang="en-US" altLang="zh-TW" dirty="0" smtClean="0"/>
              <a:t>2.</a:t>
            </a:r>
            <a:endParaRPr lang="en-US" altLang="zh-TW" dirty="0"/>
          </a:p>
          <a:p>
            <a:r>
              <a:rPr lang="en-US" altLang="zh-TW" dirty="0"/>
              <a:t>S21 is the forward gain or the transmission coefficient from port 1 to port </a:t>
            </a:r>
            <a:r>
              <a:rPr lang="en-US" altLang="zh-TW" dirty="0" smtClean="0"/>
              <a:t>2.</a:t>
            </a:r>
            <a:endParaRPr lang="en-US" altLang="zh-TW" dirty="0"/>
          </a:p>
          <a:p>
            <a:r>
              <a:rPr lang="en-US" altLang="zh-TW" dirty="0"/>
              <a:t>S12 is the transmission coefficient from port 2 </a:t>
            </a:r>
            <a:r>
              <a:rPr lang="en-US" altLang="zh-TW" dirty="0" smtClean="0"/>
              <a:t>to port </a:t>
            </a:r>
            <a:r>
              <a:rPr lang="en-US" altLang="zh-TW" dirty="0"/>
              <a:t>1 or the backward </a:t>
            </a:r>
            <a:r>
              <a:rPr lang="en-US" altLang="zh-TW" dirty="0" smtClean="0"/>
              <a:t>gain.</a:t>
            </a:r>
            <a:endParaRPr lang="en-US" altLang="zh-TW" dirty="0"/>
          </a:p>
          <a:p>
            <a:r>
              <a:rPr lang="en-US" altLang="zh-TW" dirty="0"/>
              <a:t>For a RF circuit, S11 is the input impedance of the circuit, S22 is the output impedance of the circuit, S21 is the gain of the circuit and S12 is the isolation of the circuit.</a:t>
            </a:r>
            <a:endParaRPr lang="en-US" altLang="zh-TW" dirty="0" smtClean="0"/>
          </a:p>
          <a:p>
            <a:endParaRPr lang="en-US" altLang="zh-TW" dirty="0"/>
          </a:p>
          <a:p>
            <a:endParaRPr lang="en-US" altLang="zh-TW" dirty="0" smtClean="0"/>
          </a:p>
          <a:p>
            <a:endParaRPr lang="en-US" altLang="zh-TW" dirty="0" smtClean="0"/>
          </a:p>
          <a:p>
            <a:endParaRPr lang="zh-TW" altLang="en-US" dirty="0"/>
          </a:p>
        </p:txBody>
      </p:sp>
    </p:spTree>
    <p:extLst>
      <p:ext uri="{BB962C8B-B14F-4D97-AF65-F5344CB8AC3E}">
        <p14:creationId xmlns:p14="http://schemas.microsoft.com/office/powerpoint/2010/main" val="31869759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Impedance Matching</a:t>
            </a:r>
            <a:endParaRPr lang="zh-TW" altLang="en-US" dirty="0"/>
          </a:p>
        </p:txBody>
      </p:sp>
      <p:sp>
        <p:nvSpPr>
          <p:cNvPr id="3" name="內容版面配置區 2"/>
          <p:cNvSpPr>
            <a:spLocks noGrp="1"/>
          </p:cNvSpPr>
          <p:nvPr>
            <p:ph idx="1"/>
          </p:nvPr>
        </p:nvSpPr>
        <p:spPr/>
        <p:txBody>
          <a:bodyPr/>
          <a:lstStyle/>
          <a:p>
            <a:r>
              <a:rPr lang="en-US" altLang="zh-TW" dirty="0"/>
              <a:t>In electronics, impedance matching is the practice of designing the input impedance of an electrical load or the output impedance of its corresponding signal source to maximize the power transfer or minimize signal reflection from the load.</a:t>
            </a:r>
            <a:endParaRPr lang="zh-TW" altLang="en-US" dirty="0"/>
          </a:p>
        </p:txBody>
      </p:sp>
    </p:spTree>
    <p:extLst>
      <p:ext uri="{BB962C8B-B14F-4D97-AF65-F5344CB8AC3E}">
        <p14:creationId xmlns:p14="http://schemas.microsoft.com/office/powerpoint/2010/main" val="38260927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Maximum power transfer</a:t>
            </a:r>
            <a:endParaRPr lang="zh-TW" altLang="en-US" dirty="0"/>
          </a:p>
        </p:txBody>
      </p:sp>
      <p:pic>
        <p:nvPicPr>
          <p:cNvPr id="5" name="內容版面配置區 4"/>
          <p:cNvPicPr>
            <a:picLocks noGrp="1" noChangeAspect="1"/>
          </p:cNvPicPr>
          <p:nvPr>
            <p:ph idx="1"/>
          </p:nvPr>
        </p:nvPicPr>
        <p:blipFill>
          <a:blip r:embed="rId2"/>
          <a:stretch>
            <a:fillRect/>
          </a:stretch>
        </p:blipFill>
        <p:spPr>
          <a:xfrm>
            <a:off x="1156921" y="1953908"/>
            <a:ext cx="3829050" cy="476250"/>
          </a:xfrm>
          <a:prstGeom prst="rect">
            <a:avLst/>
          </a:prstGeom>
        </p:spPr>
      </p:pic>
      <p:sp>
        <p:nvSpPr>
          <p:cNvPr id="6" name="內容版面配置區 2"/>
          <p:cNvSpPr txBox="1">
            <a:spLocks/>
          </p:cNvSpPr>
          <p:nvPr/>
        </p:nvSpPr>
        <p:spPr>
          <a:xfrm>
            <a:off x="1676400" y="4164379"/>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TW" altLang="en-US" smtClean="0"/>
          </a:p>
          <a:p>
            <a:endParaRPr lang="zh-TW" altLang="en-US" dirty="0"/>
          </a:p>
        </p:txBody>
      </p:sp>
      <p:pic>
        <p:nvPicPr>
          <p:cNvPr id="7" name="Picture 2" descr="Equivalent circuit in the maximum power transfer theor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7930" y="3645878"/>
            <a:ext cx="5314950" cy="2466975"/>
          </a:xfrm>
          <a:prstGeom prst="rect">
            <a:avLst/>
          </a:prstGeom>
          <a:noFill/>
          <a:extLst>
            <a:ext uri="{909E8E84-426E-40DD-AFC4-6F175D3DCCD1}">
              <a14:hiddenFill xmlns:a14="http://schemas.microsoft.com/office/drawing/2010/main">
                <a:solidFill>
                  <a:srgbClr val="FFFFFF"/>
                </a:solidFill>
              </a14:hiddenFill>
            </a:ext>
          </a:extLst>
        </p:spPr>
      </p:pic>
      <p:pic>
        <p:nvPicPr>
          <p:cNvPr id="8" name="圖片 7"/>
          <p:cNvPicPr>
            <a:picLocks noChangeAspect="1"/>
          </p:cNvPicPr>
          <p:nvPr/>
        </p:nvPicPr>
        <p:blipFill>
          <a:blip r:embed="rId4"/>
          <a:stretch>
            <a:fillRect/>
          </a:stretch>
        </p:blipFill>
        <p:spPr>
          <a:xfrm>
            <a:off x="1212605" y="2817996"/>
            <a:ext cx="1362075" cy="219075"/>
          </a:xfrm>
          <a:prstGeom prst="rect">
            <a:avLst/>
          </a:prstGeom>
        </p:spPr>
      </p:pic>
      <p:pic>
        <p:nvPicPr>
          <p:cNvPr id="9" name="圖片 8"/>
          <p:cNvPicPr>
            <a:picLocks noChangeAspect="1"/>
          </p:cNvPicPr>
          <p:nvPr/>
        </p:nvPicPr>
        <p:blipFill>
          <a:blip r:embed="rId5"/>
          <a:stretch>
            <a:fillRect/>
          </a:stretch>
        </p:blipFill>
        <p:spPr>
          <a:xfrm>
            <a:off x="1156921" y="3444692"/>
            <a:ext cx="3029975" cy="402371"/>
          </a:xfrm>
          <a:prstGeom prst="rect">
            <a:avLst/>
          </a:prstGeom>
        </p:spPr>
      </p:pic>
      <p:pic>
        <p:nvPicPr>
          <p:cNvPr id="10" name="圖片 9"/>
          <p:cNvPicPr>
            <a:picLocks noChangeAspect="1"/>
          </p:cNvPicPr>
          <p:nvPr/>
        </p:nvPicPr>
        <p:blipFill>
          <a:blip r:embed="rId6"/>
          <a:stretch>
            <a:fillRect/>
          </a:stretch>
        </p:blipFill>
        <p:spPr>
          <a:xfrm>
            <a:off x="1212605" y="4354879"/>
            <a:ext cx="781050" cy="219075"/>
          </a:xfrm>
          <a:prstGeom prst="rect">
            <a:avLst/>
          </a:prstGeom>
        </p:spPr>
      </p:pic>
      <p:pic>
        <p:nvPicPr>
          <p:cNvPr id="11" name="圖片 10"/>
          <p:cNvPicPr>
            <a:picLocks noChangeAspect="1"/>
          </p:cNvPicPr>
          <p:nvPr/>
        </p:nvPicPr>
        <p:blipFill>
          <a:blip r:embed="rId7"/>
          <a:stretch>
            <a:fillRect/>
          </a:stretch>
        </p:blipFill>
        <p:spPr>
          <a:xfrm>
            <a:off x="1203080" y="4929127"/>
            <a:ext cx="790575" cy="171450"/>
          </a:xfrm>
          <a:prstGeom prst="rect">
            <a:avLst/>
          </a:prstGeom>
        </p:spPr>
      </p:pic>
      <p:pic>
        <p:nvPicPr>
          <p:cNvPr id="12" name="圖片 11"/>
          <p:cNvPicPr>
            <a:picLocks noChangeAspect="1"/>
          </p:cNvPicPr>
          <p:nvPr/>
        </p:nvPicPr>
        <p:blipFill>
          <a:blip r:embed="rId8"/>
          <a:stretch>
            <a:fillRect/>
          </a:stretch>
        </p:blipFill>
        <p:spPr>
          <a:xfrm>
            <a:off x="1197218" y="5467015"/>
            <a:ext cx="685800" cy="171450"/>
          </a:xfrm>
          <a:prstGeom prst="rect">
            <a:avLst/>
          </a:prstGeom>
        </p:spPr>
      </p:pic>
    </p:spTree>
    <p:extLst>
      <p:ext uri="{BB962C8B-B14F-4D97-AF65-F5344CB8AC3E}">
        <p14:creationId xmlns:p14="http://schemas.microsoft.com/office/powerpoint/2010/main" val="34490257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Maximum power transfer</a:t>
            </a:r>
            <a:endParaRPr lang="zh-TW" altLang="en-US" dirty="0"/>
          </a:p>
        </p:txBody>
      </p:sp>
      <p:pic>
        <p:nvPicPr>
          <p:cNvPr id="5" name="圖片 4"/>
          <p:cNvPicPr>
            <a:picLocks noChangeAspect="1"/>
          </p:cNvPicPr>
          <p:nvPr/>
        </p:nvPicPr>
        <p:blipFill>
          <a:blip r:embed="rId2"/>
          <a:stretch>
            <a:fillRect/>
          </a:stretch>
        </p:blipFill>
        <p:spPr>
          <a:xfrm>
            <a:off x="3299004" y="2123702"/>
            <a:ext cx="5593991" cy="3952620"/>
          </a:xfrm>
          <a:prstGeom prst="rect">
            <a:avLst/>
          </a:prstGeom>
        </p:spPr>
      </p:pic>
    </p:spTree>
    <p:extLst>
      <p:ext uri="{BB962C8B-B14F-4D97-AF65-F5344CB8AC3E}">
        <p14:creationId xmlns:p14="http://schemas.microsoft.com/office/powerpoint/2010/main" val="250952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Practice </a:t>
            </a:r>
            <a:r>
              <a:rPr lang="en-US" altLang="zh-TW" dirty="0" smtClean="0"/>
              <a:t>Question</a:t>
            </a:r>
            <a:r>
              <a:rPr lang="zh-TW" altLang="en-US" dirty="0" smtClean="0"/>
              <a:t> </a:t>
            </a:r>
            <a:r>
              <a:rPr lang="en-US" altLang="zh-TW" dirty="0" smtClean="0"/>
              <a:t>1</a:t>
            </a:r>
            <a:endParaRPr lang="zh-TW" altLang="en-US" dirty="0"/>
          </a:p>
        </p:txBody>
      </p:sp>
      <p:sp>
        <p:nvSpPr>
          <p:cNvPr id="3" name="內容版面配置區 2"/>
          <p:cNvSpPr>
            <a:spLocks noGrp="1"/>
          </p:cNvSpPr>
          <p:nvPr>
            <p:ph idx="1"/>
          </p:nvPr>
        </p:nvSpPr>
        <p:spPr/>
        <p:txBody>
          <a:bodyPr/>
          <a:lstStyle/>
          <a:p>
            <a:r>
              <a:rPr lang="en-US" altLang="zh-TW" dirty="0"/>
              <a:t>Try increasing the circuit to give it with good impedance matching performance at </a:t>
            </a:r>
            <a:r>
              <a:rPr lang="en-US" altLang="zh-TW" dirty="0" smtClean="0"/>
              <a:t>2400MHz. </a:t>
            </a:r>
            <a:r>
              <a:rPr lang="en-US" altLang="zh-TW" sz="2000" dirty="0" smtClean="0"/>
              <a:t>(the </a:t>
            </a:r>
            <a:r>
              <a:rPr lang="en-US" altLang="zh-TW" sz="2000" dirty="0"/>
              <a:t>source resistance and load resistance are both 50 ohms, and capacitor (0.1pF) in the figure may be a transistor gate capacitor</a:t>
            </a:r>
            <a:r>
              <a:rPr lang="en-US" altLang="zh-TW" sz="2000" dirty="0" smtClean="0"/>
              <a:t>.)</a:t>
            </a:r>
            <a:endParaRPr lang="en-US" altLang="zh-TW" sz="2000" dirty="0"/>
          </a:p>
          <a:p>
            <a:endParaRPr lang="en-US" altLang="zh-TW" dirty="0" smtClean="0"/>
          </a:p>
          <a:p>
            <a:endParaRPr lang="zh-TW" altLang="en-US" dirty="0"/>
          </a:p>
        </p:txBody>
      </p:sp>
      <p:pic>
        <p:nvPicPr>
          <p:cNvPr id="5" name="圖片 4"/>
          <p:cNvPicPr>
            <a:picLocks noChangeAspect="1"/>
          </p:cNvPicPr>
          <p:nvPr/>
        </p:nvPicPr>
        <p:blipFill>
          <a:blip r:embed="rId2"/>
          <a:stretch>
            <a:fillRect/>
          </a:stretch>
        </p:blipFill>
        <p:spPr>
          <a:xfrm>
            <a:off x="1989991" y="3182816"/>
            <a:ext cx="7928164" cy="3304931"/>
          </a:xfrm>
          <a:prstGeom prst="rect">
            <a:avLst/>
          </a:prstGeom>
        </p:spPr>
      </p:pic>
    </p:spTree>
    <p:extLst>
      <p:ext uri="{BB962C8B-B14F-4D97-AF65-F5344CB8AC3E}">
        <p14:creationId xmlns:p14="http://schemas.microsoft.com/office/powerpoint/2010/main" val="2558382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Practice Question</a:t>
            </a:r>
            <a:endParaRPr lang="zh-TW" altLang="en-US" dirty="0"/>
          </a:p>
        </p:txBody>
      </p:sp>
      <p:sp>
        <p:nvSpPr>
          <p:cNvPr id="3" name="內容版面配置區 2"/>
          <p:cNvSpPr>
            <a:spLocks noGrp="1"/>
          </p:cNvSpPr>
          <p:nvPr>
            <p:ph idx="1"/>
          </p:nvPr>
        </p:nvSpPr>
        <p:spPr/>
        <p:txBody>
          <a:bodyPr/>
          <a:lstStyle/>
          <a:p>
            <a:r>
              <a:rPr lang="en-US" altLang="zh-TW" dirty="0"/>
              <a:t>This is the result we want </a:t>
            </a:r>
            <a:r>
              <a:rPr lang="en-US" altLang="zh-TW" dirty="0" smtClean="0"/>
              <a:t>to get.</a:t>
            </a:r>
            <a:r>
              <a:rPr lang="zh-TW" altLang="en-US" dirty="0" smtClean="0"/>
              <a:t> </a:t>
            </a:r>
            <a:r>
              <a:rPr lang="en-US" altLang="zh-TW" dirty="0"/>
              <a:t>Please use </a:t>
            </a:r>
            <a:r>
              <a:rPr lang="en-US" altLang="zh-TW" dirty="0" smtClean="0"/>
              <a:t>the virtuoso </a:t>
            </a:r>
            <a:r>
              <a:rPr lang="en-US" altLang="zh-TW" dirty="0"/>
              <a:t>simulator to implement this circuit.</a:t>
            </a:r>
            <a:endParaRPr lang="en-US" altLang="zh-TW" dirty="0" smtClean="0"/>
          </a:p>
          <a:p>
            <a:endParaRPr lang="zh-TW" altLang="en-US"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338" y="2715822"/>
            <a:ext cx="9434147" cy="3975118"/>
          </a:xfrm>
          <a:prstGeom prst="rect">
            <a:avLst/>
          </a:prstGeom>
        </p:spPr>
      </p:pic>
    </p:spTree>
    <p:extLst>
      <p:ext uri="{BB962C8B-B14F-4D97-AF65-F5344CB8AC3E}">
        <p14:creationId xmlns:p14="http://schemas.microsoft.com/office/powerpoint/2010/main" val="3100308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 International Telecommunication Union</a:t>
            </a:r>
            <a:r>
              <a:rPr lang="zh-TW" altLang="en-US" dirty="0" smtClean="0"/>
              <a:t> </a:t>
            </a:r>
            <a:r>
              <a:rPr lang="en-US" altLang="zh-TW" dirty="0" smtClean="0"/>
              <a:t>(ITU)</a:t>
            </a:r>
            <a:endParaRPr lang="zh-TW" altLang="en-US" dirty="0"/>
          </a:p>
        </p:txBody>
      </p:sp>
      <p:pic>
        <p:nvPicPr>
          <p:cNvPr id="4" name="內容版面配置區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4572" y="1876320"/>
            <a:ext cx="9782856" cy="4285651"/>
          </a:xfrm>
        </p:spPr>
      </p:pic>
    </p:spTree>
    <p:extLst>
      <p:ext uri="{BB962C8B-B14F-4D97-AF65-F5344CB8AC3E}">
        <p14:creationId xmlns:p14="http://schemas.microsoft.com/office/powerpoint/2010/main" val="847995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38200" y="294786"/>
            <a:ext cx="10515600" cy="1325563"/>
          </a:xfrm>
        </p:spPr>
        <p:txBody>
          <a:bodyPr/>
          <a:lstStyle/>
          <a:p>
            <a:r>
              <a:rPr lang="en-US" altLang="zh-TW" dirty="0"/>
              <a:t>Spectrum for wireless communication products</a:t>
            </a:r>
            <a:endParaRPr lang="zh-TW" altLang="en-US" dirty="0"/>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597237902"/>
              </p:ext>
            </p:extLst>
          </p:nvPr>
        </p:nvGraphicFramePr>
        <p:xfrm>
          <a:off x="974480" y="1620349"/>
          <a:ext cx="10243039" cy="5074275"/>
        </p:xfrm>
        <a:graphic>
          <a:graphicData uri="http://schemas.openxmlformats.org/drawingml/2006/table">
            <a:tbl>
              <a:tblPr firstRow="1" firstCol="1" bandRow="1"/>
              <a:tblGrid>
                <a:gridCol w="3119950">
                  <a:extLst>
                    <a:ext uri="{9D8B030D-6E8A-4147-A177-3AD203B41FA5}">
                      <a16:colId xmlns:a16="http://schemas.microsoft.com/office/drawing/2014/main" val="3670124354"/>
                    </a:ext>
                  </a:extLst>
                </a:gridCol>
                <a:gridCol w="3173849">
                  <a:extLst>
                    <a:ext uri="{9D8B030D-6E8A-4147-A177-3AD203B41FA5}">
                      <a16:colId xmlns:a16="http://schemas.microsoft.com/office/drawing/2014/main" val="724512618"/>
                    </a:ext>
                  </a:extLst>
                </a:gridCol>
                <a:gridCol w="2169387">
                  <a:extLst>
                    <a:ext uri="{9D8B030D-6E8A-4147-A177-3AD203B41FA5}">
                      <a16:colId xmlns:a16="http://schemas.microsoft.com/office/drawing/2014/main" val="3052180220"/>
                    </a:ext>
                  </a:extLst>
                </a:gridCol>
                <a:gridCol w="1779853">
                  <a:extLst>
                    <a:ext uri="{9D8B030D-6E8A-4147-A177-3AD203B41FA5}">
                      <a16:colId xmlns:a16="http://schemas.microsoft.com/office/drawing/2014/main" val="2494741940"/>
                    </a:ext>
                  </a:extLst>
                </a:gridCol>
              </a:tblGrid>
              <a:tr h="15540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Product</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Spectrum</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7206719"/>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Digital Audio Broadcasting</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88MHz ~ 108MHz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DAB</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6180642"/>
                  </a:ext>
                </a:extLst>
              </a:tr>
              <a:tr h="466215">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Digital Video Broadcasting</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48MHz ~ 863MHz</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DVB</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6201573"/>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Global Positioning System</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L1 - 1575.42 Mhz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L2 - 1227.60 MHz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GPS</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8747424"/>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Mobile Phones </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Next page</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5th generation mobile networks</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5754338"/>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Bluetooth</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2.4GHz ~ 2.485 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3258"/>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ZigBee</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868MHz ~ 915MHz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3731519"/>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Wi-Fi</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2.4GHz, 5GHz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Data transmission</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4672464"/>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Collision avoidance system</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(Radar)</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24GHz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77GHz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sensor</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532978"/>
                  </a:ext>
                </a:extLst>
              </a:tr>
              <a:tr h="466215">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Wireless Locating System</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2.4GHz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5GHZ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77GHz</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Calibri" panose="020F0502020204030204" pitchFamily="34" charset="0"/>
                          <a:ea typeface="新細明體" panose="02020500000000000000" pitchFamily="18" charset="-120"/>
                          <a:cs typeface="Times New Roman" panose="02020603050405020304" pitchFamily="18" charset="0"/>
                        </a:rPr>
                        <a:t>WLS</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Calibri" panose="020F0502020204030204" pitchFamily="34" charset="0"/>
                          <a:ea typeface="新細明體" panose="02020500000000000000" pitchFamily="18" charset="-120"/>
                          <a:cs typeface="Times New Roman" panose="02020603050405020304" pitchFamily="18" charset="0"/>
                        </a:rPr>
                        <a:t>sensor</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8277" marR="58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6894179"/>
                  </a:ext>
                </a:extLst>
              </a:tr>
            </a:tbl>
          </a:graphicData>
        </a:graphic>
      </p:graphicFrame>
    </p:spTree>
    <p:extLst>
      <p:ext uri="{BB962C8B-B14F-4D97-AF65-F5344CB8AC3E}">
        <p14:creationId xmlns:p14="http://schemas.microsoft.com/office/powerpoint/2010/main" val="1856861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The most popular wireless technology </a:t>
            </a:r>
            <a:endParaRPr lang="zh-TW" altLang="en-US" dirty="0"/>
          </a:p>
        </p:txBody>
      </p:sp>
      <p:sp>
        <p:nvSpPr>
          <p:cNvPr id="3" name="內容版面配置區 2"/>
          <p:cNvSpPr>
            <a:spLocks noGrp="1"/>
          </p:cNvSpPr>
          <p:nvPr>
            <p:ph idx="1"/>
          </p:nvPr>
        </p:nvSpPr>
        <p:spPr/>
        <p:txBody>
          <a:bodyPr/>
          <a:lstStyle/>
          <a:p>
            <a:r>
              <a:rPr lang="en-US" altLang="zh-TW" dirty="0" smtClean="0"/>
              <a:t>Wireless communication transceivers are widely studied all over the world, especially for data transmission and sensor application. </a:t>
            </a:r>
          </a:p>
          <a:p>
            <a:r>
              <a:rPr lang="en-US" altLang="zh-TW" dirty="0"/>
              <a:t>In recent years, 5</a:t>
            </a:r>
            <a:r>
              <a:rPr lang="en-US" altLang="zh-TW" baseline="30000" dirty="0"/>
              <a:t>th</a:t>
            </a:r>
            <a:r>
              <a:rPr lang="en-US" altLang="zh-TW" dirty="0"/>
              <a:t> generation mobile network is the most popular research field</a:t>
            </a:r>
            <a:r>
              <a:rPr lang="en-US" altLang="zh-TW" dirty="0" smtClean="0"/>
              <a:t>.</a:t>
            </a:r>
          </a:p>
          <a:p>
            <a:r>
              <a:rPr lang="en-US" altLang="zh-TW" dirty="0" smtClean="0"/>
              <a:t>Huawei‘s 5G solution </a:t>
            </a:r>
            <a:r>
              <a:rPr lang="en-US" altLang="zh-TW" dirty="0"/>
              <a:t>does not include the microwave band</a:t>
            </a:r>
            <a:r>
              <a:rPr lang="en-US" altLang="zh-TW" dirty="0" smtClean="0"/>
              <a:t>.</a:t>
            </a:r>
            <a:r>
              <a:rPr lang="zh-TW" altLang="en-US" dirty="0" smtClean="0"/>
              <a:t> </a:t>
            </a:r>
            <a:endParaRPr lang="en-US" altLang="zh-TW" dirty="0"/>
          </a:p>
          <a:p>
            <a:endParaRPr lang="zh-TW" altLang="en-US" dirty="0"/>
          </a:p>
        </p:txBody>
      </p:sp>
    </p:spTree>
    <p:extLst>
      <p:ext uri="{BB962C8B-B14F-4D97-AF65-F5344CB8AC3E}">
        <p14:creationId xmlns:p14="http://schemas.microsoft.com/office/powerpoint/2010/main" val="406393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Spectrum strategies for 5G: 2019 update </a:t>
            </a:r>
            <a:endParaRPr lang="zh-TW" altLang="en-US" dirty="0"/>
          </a:p>
        </p:txBody>
      </p:sp>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932" y="1894742"/>
            <a:ext cx="7981950" cy="4457700"/>
          </a:xfrm>
          <a:prstGeom prst="rect">
            <a:avLst/>
          </a:prstGeom>
        </p:spPr>
      </p:pic>
    </p:spTree>
    <p:extLst>
      <p:ext uri="{BB962C8B-B14F-4D97-AF65-F5344CB8AC3E}">
        <p14:creationId xmlns:p14="http://schemas.microsoft.com/office/powerpoint/2010/main" val="1440844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Wireless communication</a:t>
            </a:r>
            <a:r>
              <a:rPr lang="zh-TW" altLang="en-US" dirty="0" smtClean="0"/>
              <a:t> </a:t>
            </a:r>
            <a:r>
              <a:rPr lang="en-US" altLang="zh-TW" dirty="0" smtClean="0"/>
              <a:t>systems</a:t>
            </a:r>
            <a:endParaRPr lang="zh-TW" altLang="en-US" dirty="0"/>
          </a:p>
        </p:txBody>
      </p:sp>
      <p:sp>
        <p:nvSpPr>
          <p:cNvPr id="3" name="內容版面配置區 2"/>
          <p:cNvSpPr>
            <a:spLocks noGrp="1"/>
          </p:cNvSpPr>
          <p:nvPr>
            <p:ph idx="1"/>
          </p:nvPr>
        </p:nvSpPr>
        <p:spPr/>
        <p:txBody>
          <a:bodyPr/>
          <a:lstStyle/>
          <a:p>
            <a:r>
              <a:rPr lang="en-US" altLang="zh-TW" dirty="0"/>
              <a:t>Wireless communication technology is a type of data communication technology that is performed and delivered wirelessly</a:t>
            </a:r>
            <a:r>
              <a:rPr lang="en-US" altLang="zh-TW" dirty="0" smtClean="0"/>
              <a:t>.</a:t>
            </a:r>
          </a:p>
          <a:p>
            <a:r>
              <a:rPr lang="en-US" altLang="zh-TW" dirty="0" smtClean="0"/>
              <a:t>The </a:t>
            </a:r>
            <a:r>
              <a:rPr lang="en-US" altLang="zh-TW" dirty="0"/>
              <a:t>main components of wireless transmission </a:t>
            </a:r>
            <a:r>
              <a:rPr lang="en-US" altLang="zh-TW" dirty="0" smtClean="0"/>
              <a:t>system are </a:t>
            </a:r>
            <a:r>
              <a:rPr lang="en-US" altLang="zh-TW" dirty="0"/>
              <a:t>the antenna, transmitter and </a:t>
            </a:r>
            <a:r>
              <a:rPr lang="en-US" altLang="zh-TW" dirty="0" smtClean="0"/>
              <a:t>receiver.</a:t>
            </a:r>
            <a:r>
              <a:rPr lang="zh-TW" altLang="en-US" dirty="0" smtClean="0"/>
              <a:t>  </a:t>
            </a:r>
            <a:r>
              <a:rPr lang="en-US" altLang="zh-TW" dirty="0" smtClean="0"/>
              <a:t>(RF</a:t>
            </a:r>
            <a:r>
              <a:rPr lang="zh-TW" altLang="en-US" dirty="0" smtClean="0"/>
              <a:t> </a:t>
            </a:r>
            <a:r>
              <a:rPr lang="en-US" altLang="zh-TW" dirty="0" smtClean="0"/>
              <a:t>circuit</a:t>
            </a:r>
            <a:r>
              <a:rPr lang="zh-TW" altLang="en-US" dirty="0" smtClean="0"/>
              <a:t> </a:t>
            </a:r>
            <a:r>
              <a:rPr lang="en-US" altLang="zh-TW" dirty="0" smtClean="0"/>
              <a:t>only)</a:t>
            </a:r>
            <a:endParaRPr lang="en-US" altLang="zh-TW" dirty="0"/>
          </a:p>
          <a:p>
            <a:endParaRPr lang="en-US" altLang="zh-TW" dirty="0" smtClean="0"/>
          </a:p>
          <a:p>
            <a:endParaRPr lang="zh-TW" altLang="en-US" dirty="0"/>
          </a:p>
        </p:txBody>
      </p:sp>
    </p:spTree>
    <p:extLst>
      <p:ext uri="{BB962C8B-B14F-4D97-AF65-F5344CB8AC3E}">
        <p14:creationId xmlns:p14="http://schemas.microsoft.com/office/powerpoint/2010/main" val="1530511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Transceiver </a:t>
            </a:r>
            <a:r>
              <a:rPr lang="en-US" altLang="zh-TW" dirty="0"/>
              <a:t>architecture</a:t>
            </a:r>
            <a:endParaRPr lang="zh-TW" altLang="en-US" dirty="0"/>
          </a:p>
        </p:txBody>
      </p:sp>
      <p:sp>
        <p:nvSpPr>
          <p:cNvPr id="3" name="內容版面配置區 2"/>
          <p:cNvSpPr>
            <a:spLocks noGrp="1"/>
          </p:cNvSpPr>
          <p:nvPr>
            <p:ph idx="1"/>
          </p:nvPr>
        </p:nvSpPr>
        <p:spPr/>
        <p:txBody>
          <a:bodyPr/>
          <a:lstStyle/>
          <a:p>
            <a:r>
              <a:rPr lang="en-US" altLang="zh-TW" dirty="0"/>
              <a:t>A transceiver is a device comprising both a transmitter and a receiver that are combined and share common </a:t>
            </a:r>
            <a:r>
              <a:rPr lang="en-US" altLang="zh-TW" dirty="0" smtClean="0"/>
              <a:t>circuitry. </a:t>
            </a:r>
            <a:endParaRPr lang="zh-TW" altLang="en-US" dirty="0"/>
          </a:p>
        </p:txBody>
      </p:sp>
      <p:pic>
        <p:nvPicPr>
          <p:cNvPr id="4" name="圖片 3"/>
          <p:cNvPicPr>
            <a:picLocks noChangeAspect="1"/>
          </p:cNvPicPr>
          <p:nvPr/>
        </p:nvPicPr>
        <p:blipFill>
          <a:blip r:embed="rId2"/>
          <a:stretch>
            <a:fillRect/>
          </a:stretch>
        </p:blipFill>
        <p:spPr>
          <a:xfrm>
            <a:off x="1210547" y="2849072"/>
            <a:ext cx="9955631" cy="3462828"/>
          </a:xfrm>
          <a:prstGeom prst="rect">
            <a:avLst/>
          </a:prstGeom>
        </p:spPr>
      </p:pic>
    </p:spTree>
    <p:extLst>
      <p:ext uri="{BB962C8B-B14F-4D97-AF65-F5344CB8AC3E}">
        <p14:creationId xmlns:p14="http://schemas.microsoft.com/office/powerpoint/2010/main" val="3626850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Receiver</a:t>
            </a:r>
            <a:endParaRPr lang="zh-TW" altLang="en-US" dirty="0"/>
          </a:p>
        </p:txBody>
      </p:sp>
      <p:pic>
        <p:nvPicPr>
          <p:cNvPr id="4" name="內容版面配置區 3"/>
          <p:cNvPicPr>
            <a:picLocks noGrp="1" noChangeAspect="1"/>
          </p:cNvPicPr>
          <p:nvPr>
            <p:ph idx="1"/>
          </p:nvPr>
        </p:nvPicPr>
        <p:blipFill>
          <a:blip r:embed="rId2"/>
          <a:stretch>
            <a:fillRect/>
          </a:stretch>
        </p:blipFill>
        <p:spPr>
          <a:xfrm>
            <a:off x="2356339" y="1312133"/>
            <a:ext cx="6726481" cy="5180315"/>
          </a:xfrm>
          <a:prstGeom prst="rect">
            <a:avLst/>
          </a:prstGeom>
        </p:spPr>
      </p:pic>
    </p:spTree>
    <p:extLst>
      <p:ext uri="{BB962C8B-B14F-4D97-AF65-F5344CB8AC3E}">
        <p14:creationId xmlns:p14="http://schemas.microsoft.com/office/powerpoint/2010/main" val="699919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Receiver</a:t>
            </a:r>
            <a:r>
              <a:rPr lang="zh-TW" altLang="en-US" dirty="0" smtClean="0"/>
              <a:t> </a:t>
            </a:r>
            <a:endParaRPr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a:t>The main components of </a:t>
            </a:r>
            <a:r>
              <a:rPr lang="en-US" altLang="zh-TW" dirty="0" smtClean="0"/>
              <a:t>receiver are </a:t>
            </a:r>
            <a:r>
              <a:rPr lang="en-US" altLang="zh-TW" dirty="0"/>
              <a:t>the </a:t>
            </a:r>
            <a:r>
              <a:rPr lang="en-US" altLang="zh-TW" dirty="0" smtClean="0"/>
              <a:t>Band Pass Filter, Low Noise Amplifier</a:t>
            </a:r>
            <a:r>
              <a:rPr lang="en-US" altLang="zh-TW" dirty="0"/>
              <a:t>, Down </a:t>
            </a:r>
            <a:r>
              <a:rPr lang="en-US" altLang="zh-TW" dirty="0" smtClean="0"/>
              <a:t>Conversion Mixer</a:t>
            </a:r>
            <a:r>
              <a:rPr lang="en-US" altLang="zh-TW" dirty="0"/>
              <a:t>, </a:t>
            </a:r>
            <a:r>
              <a:rPr lang="en-US" altLang="zh-TW" dirty="0" smtClean="0"/>
              <a:t>Oscillator </a:t>
            </a:r>
            <a:r>
              <a:rPr lang="en-US" altLang="zh-TW" dirty="0"/>
              <a:t>and Variable </a:t>
            </a:r>
            <a:r>
              <a:rPr lang="en-US" altLang="zh-TW" dirty="0" smtClean="0"/>
              <a:t>Gain </a:t>
            </a:r>
            <a:r>
              <a:rPr lang="en-US" altLang="zh-TW" dirty="0"/>
              <a:t>Amplifiers</a:t>
            </a:r>
            <a:r>
              <a:rPr lang="en-US" altLang="zh-TW" dirty="0" smtClean="0"/>
              <a:t>.</a:t>
            </a:r>
          </a:p>
          <a:p>
            <a:r>
              <a:rPr lang="en-US" altLang="zh-TW" dirty="0"/>
              <a:t>Band Pass </a:t>
            </a:r>
            <a:r>
              <a:rPr lang="en-US" altLang="zh-TW" dirty="0" smtClean="0"/>
              <a:t>Filter</a:t>
            </a:r>
            <a:r>
              <a:rPr lang="zh-TW" altLang="en-US" dirty="0" smtClean="0"/>
              <a:t> </a:t>
            </a:r>
            <a:r>
              <a:rPr lang="en-US" altLang="zh-TW" dirty="0" smtClean="0"/>
              <a:t>:</a:t>
            </a:r>
            <a:r>
              <a:rPr lang="zh-TW" altLang="en-US" dirty="0" smtClean="0"/>
              <a:t> </a:t>
            </a:r>
            <a:r>
              <a:rPr lang="en-US" altLang="zh-TW" sz="2000" dirty="0"/>
              <a:t>A band-pass filter is a device that passes frequencies within a certain range and rejects frequencies outside that range.</a:t>
            </a:r>
            <a:endParaRPr lang="en-US" altLang="zh-TW" sz="2000" dirty="0" smtClean="0"/>
          </a:p>
          <a:p>
            <a:r>
              <a:rPr lang="en-US" altLang="zh-TW" dirty="0"/>
              <a:t>Low Noise </a:t>
            </a:r>
            <a:r>
              <a:rPr lang="en-US" altLang="zh-TW" dirty="0" smtClean="0"/>
              <a:t>Amplifier</a:t>
            </a:r>
            <a:r>
              <a:rPr lang="zh-TW" altLang="en-US" dirty="0" smtClean="0"/>
              <a:t> </a:t>
            </a:r>
            <a:r>
              <a:rPr lang="en-US" altLang="zh-TW" dirty="0" smtClean="0"/>
              <a:t>:</a:t>
            </a:r>
            <a:r>
              <a:rPr lang="zh-TW" altLang="en-US" dirty="0" smtClean="0"/>
              <a:t> </a:t>
            </a:r>
            <a:r>
              <a:rPr lang="en-US" altLang="zh-TW" sz="2200" dirty="0" smtClean="0"/>
              <a:t>A </a:t>
            </a:r>
            <a:r>
              <a:rPr lang="en-US" altLang="zh-TW" sz="2200" dirty="0"/>
              <a:t>low-noise amplifier is an active </a:t>
            </a:r>
            <a:r>
              <a:rPr lang="en-US" altLang="zh-TW" sz="2200" dirty="0" smtClean="0"/>
              <a:t>device </a:t>
            </a:r>
            <a:r>
              <a:rPr lang="en-US" altLang="zh-TW" sz="2200" dirty="0"/>
              <a:t>that increases the amplitude of weak RF signals to allow processing by a receiver. In a receiver chain, the first amplifier after the antenna contributes the most to the system noise figure.</a:t>
            </a:r>
            <a:endParaRPr lang="en-US" altLang="zh-TW" sz="2200" dirty="0" smtClean="0"/>
          </a:p>
          <a:p>
            <a:r>
              <a:rPr lang="en-US" altLang="zh-TW" dirty="0"/>
              <a:t>Down Conversion </a:t>
            </a:r>
            <a:r>
              <a:rPr lang="en-US" altLang="zh-TW" dirty="0" smtClean="0"/>
              <a:t>Mixer</a:t>
            </a:r>
            <a:r>
              <a:rPr lang="zh-TW" altLang="en-US" dirty="0" smtClean="0"/>
              <a:t> </a:t>
            </a:r>
            <a:r>
              <a:rPr lang="en-US" altLang="zh-TW" dirty="0" smtClean="0"/>
              <a:t>:</a:t>
            </a:r>
            <a:r>
              <a:rPr lang="zh-TW" altLang="en-US" dirty="0" smtClean="0"/>
              <a:t> </a:t>
            </a:r>
            <a:r>
              <a:rPr lang="en-US" altLang="zh-TW" sz="2200" dirty="0" smtClean="0"/>
              <a:t>A </a:t>
            </a:r>
            <a:r>
              <a:rPr lang="en-US" altLang="zh-TW" sz="2200" dirty="0"/>
              <a:t>down-conversion mixer is a device that converts high frequency signals into low frequency signals.</a:t>
            </a:r>
            <a:endParaRPr lang="en-US" altLang="zh-TW" sz="2200" dirty="0" smtClean="0"/>
          </a:p>
          <a:p>
            <a:r>
              <a:rPr lang="en-US" altLang="zh-TW" dirty="0" smtClean="0"/>
              <a:t>Oscillator</a:t>
            </a:r>
            <a:r>
              <a:rPr lang="zh-TW" altLang="en-US" dirty="0" smtClean="0"/>
              <a:t> </a:t>
            </a:r>
            <a:r>
              <a:rPr lang="en-US" altLang="zh-TW" dirty="0" smtClean="0"/>
              <a:t>:</a:t>
            </a:r>
            <a:r>
              <a:rPr lang="zh-TW" altLang="en-US" dirty="0" smtClean="0"/>
              <a:t> </a:t>
            </a:r>
            <a:r>
              <a:rPr lang="en-US" altLang="zh-TW" sz="2000" dirty="0" smtClean="0"/>
              <a:t>An </a:t>
            </a:r>
            <a:r>
              <a:rPr lang="en-US" altLang="zh-TW" sz="2000" dirty="0"/>
              <a:t>electronic oscillator is an electronic circuit that produces a periodic signal</a:t>
            </a:r>
            <a:r>
              <a:rPr lang="en-US" altLang="zh-TW" sz="2000" dirty="0" smtClean="0"/>
              <a:t>.</a:t>
            </a:r>
          </a:p>
          <a:p>
            <a:r>
              <a:rPr lang="en-US" altLang="zh-TW" dirty="0" smtClean="0"/>
              <a:t>Variable </a:t>
            </a:r>
            <a:r>
              <a:rPr lang="en-US" altLang="zh-TW" dirty="0"/>
              <a:t>Gain </a:t>
            </a:r>
            <a:r>
              <a:rPr lang="en-US" altLang="zh-TW" dirty="0" smtClean="0"/>
              <a:t>Amplifiers</a:t>
            </a:r>
            <a:r>
              <a:rPr lang="zh-TW" altLang="en-US" dirty="0" smtClean="0"/>
              <a:t> </a:t>
            </a:r>
            <a:r>
              <a:rPr lang="en-US" altLang="zh-TW" dirty="0" smtClean="0"/>
              <a:t>:</a:t>
            </a:r>
            <a:r>
              <a:rPr lang="zh-TW" altLang="en-US" dirty="0" smtClean="0"/>
              <a:t> </a:t>
            </a:r>
            <a:r>
              <a:rPr lang="en-US" altLang="zh-TW" sz="2000" dirty="0"/>
              <a:t>A variable-gain </a:t>
            </a:r>
            <a:r>
              <a:rPr lang="en-US" altLang="zh-TW" sz="2000" dirty="0" smtClean="0"/>
              <a:t>amplifier is </a:t>
            </a:r>
            <a:r>
              <a:rPr lang="en-US" altLang="zh-TW" sz="2000" dirty="0"/>
              <a:t>an active device that varies its gain depending on a control voltage.</a:t>
            </a:r>
            <a:endParaRPr lang="zh-TW" altLang="en-US" sz="2000" dirty="0"/>
          </a:p>
        </p:txBody>
      </p:sp>
    </p:spTree>
    <p:extLst>
      <p:ext uri="{BB962C8B-B14F-4D97-AF65-F5344CB8AC3E}">
        <p14:creationId xmlns:p14="http://schemas.microsoft.com/office/powerpoint/2010/main" val="3054354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2846</TotalTime>
  <Words>712</Words>
  <Application>Microsoft Office PowerPoint</Application>
  <PresentationFormat>寬螢幕</PresentationFormat>
  <Paragraphs>96</Paragraphs>
  <Slides>18</Slides>
  <Notes>0</Notes>
  <HiddenSlides>0</HiddenSlides>
  <MMClips>0</MMClips>
  <ScaleCrop>false</ScaleCrop>
  <HeadingPairs>
    <vt:vector size="8" baseType="variant">
      <vt:variant>
        <vt:lpstr>使用字型</vt:lpstr>
      </vt:variant>
      <vt:variant>
        <vt:i4>5</vt:i4>
      </vt:variant>
      <vt:variant>
        <vt:lpstr>佈景主題</vt:lpstr>
      </vt:variant>
      <vt:variant>
        <vt:i4>1</vt:i4>
      </vt:variant>
      <vt:variant>
        <vt:lpstr>內嵌 OLE 伺服程式</vt:lpstr>
      </vt:variant>
      <vt:variant>
        <vt:i4>1</vt:i4>
      </vt:variant>
      <vt:variant>
        <vt:lpstr>投影片標題</vt:lpstr>
      </vt:variant>
      <vt:variant>
        <vt:i4>18</vt:i4>
      </vt:variant>
    </vt:vector>
  </HeadingPairs>
  <TitlesOfParts>
    <vt:vector size="25" baseType="lpstr">
      <vt:lpstr>新細明體</vt:lpstr>
      <vt:lpstr>Arial</vt:lpstr>
      <vt:lpstr>Calibri</vt:lpstr>
      <vt:lpstr>Calibri Light</vt:lpstr>
      <vt:lpstr>Times New Roman</vt:lpstr>
      <vt:lpstr>Office 佈景主題</vt:lpstr>
      <vt:lpstr>Visio.Drawing.15</vt:lpstr>
      <vt:lpstr>Introduction to radio frequency and wireless communications</vt:lpstr>
      <vt:lpstr> International Telecommunication Union (ITU)</vt:lpstr>
      <vt:lpstr>Spectrum for wireless communication products</vt:lpstr>
      <vt:lpstr>The most popular wireless technology </vt:lpstr>
      <vt:lpstr>Spectrum strategies for 5G: 2019 update </vt:lpstr>
      <vt:lpstr>Wireless communication systems</vt:lpstr>
      <vt:lpstr>Transceiver architecture</vt:lpstr>
      <vt:lpstr>Receiver</vt:lpstr>
      <vt:lpstr>Receiver </vt:lpstr>
      <vt:lpstr>Transmitter</vt:lpstr>
      <vt:lpstr>Transmitter </vt:lpstr>
      <vt:lpstr>Two-Port Network</vt:lpstr>
      <vt:lpstr>The physical meaning of the S parameter</vt:lpstr>
      <vt:lpstr>Impedance Matching</vt:lpstr>
      <vt:lpstr>Maximum power transfer</vt:lpstr>
      <vt:lpstr>Maximum power transfer</vt:lpstr>
      <vt:lpstr>Practice Question 1</vt:lpstr>
      <vt:lpstr>Practice Question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radio frequency and wireless communications</dc:title>
  <dc:creator>Windows 使用者</dc:creator>
  <cp:lastModifiedBy>Windows 使用者</cp:lastModifiedBy>
  <cp:revision>125</cp:revision>
  <cp:lastPrinted>2019-09-22T23:51:29Z</cp:lastPrinted>
  <dcterms:created xsi:type="dcterms:W3CDTF">2019-09-15T04:35:16Z</dcterms:created>
  <dcterms:modified xsi:type="dcterms:W3CDTF">2019-09-25T06:53:42Z</dcterms:modified>
</cp:coreProperties>
</file>